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5" r:id="rId5"/>
    <p:sldId id="266" r:id="rId6"/>
    <p:sldId id="269" r:id="rId7"/>
    <p:sldId id="267" r:id="rId8"/>
    <p:sldId id="268" r:id="rId9"/>
    <p:sldId id="270" r:id="rId10"/>
    <p:sldId id="271" r:id="rId11"/>
    <p:sldId id="272" r:id="rId12"/>
    <p:sldId id="261" r:id="rId13"/>
    <p:sldId id="263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9E"/>
    <a:srgbClr val="003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F309A-A1EE-4272-AA17-4006A540D238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E4DE-0FC0-4365-882E-0374EA336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07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42EB8-7A68-41E0-9314-12C041D4580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66464" y="2366393"/>
            <a:ext cx="7259071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40" b="1" i="1" dirty="0">
                <a:latin typeface="Calibri" panose="020F0502020204030204" charset="0"/>
                <a:ea typeface="楷体" panose="02010609060101010101" pitchFamily="49" charset="-122"/>
                <a:cs typeface="Calibri" panose="020F0502020204030204" charset="0"/>
              </a:rPr>
              <a:t>&lt; MICCAI 2023 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86893" y="3114409"/>
            <a:ext cx="6618223" cy="385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1905" dirty="0">
                <a:latin typeface="Calibri" panose="020F0502020204030204" charset="0"/>
                <a:cs typeface="Calibri" panose="020F0502020204030204" charset="0"/>
                <a:sym typeface="+mn-ea"/>
              </a:rPr>
              <a:t>Yuchen Tian</a:t>
            </a:r>
            <a:r>
              <a:rPr lang="en-US" sz="1905" baseline="30000" dirty="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sz="190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US" sz="1905" dirty="0" err="1">
                <a:latin typeface="Calibri" panose="020F0502020204030204" charset="0"/>
                <a:cs typeface="Calibri" panose="020F0502020204030204" charset="0"/>
                <a:sym typeface="+mn-ea"/>
              </a:rPr>
              <a:t>Jiacheng</a:t>
            </a:r>
            <a:r>
              <a:rPr lang="en-US" sz="1905" dirty="0">
                <a:latin typeface="Calibri" panose="020F0502020204030204" charset="0"/>
                <a:cs typeface="Calibri" panose="020F0502020204030204" charset="0"/>
                <a:sym typeface="+mn-ea"/>
              </a:rPr>
              <a:t> Wang</a:t>
            </a:r>
            <a:r>
              <a:rPr lang="en-US" sz="1905" baseline="30000" dirty="0">
                <a:latin typeface="Calibri" panose="020F0502020204030204" charset="0"/>
                <a:cs typeface="Calibri" panose="020F0502020204030204" charset="0"/>
                <a:sym typeface="+mn-ea"/>
              </a:rPr>
              <a:t>1</a:t>
            </a:r>
            <a:r>
              <a:rPr lang="en-US" sz="190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US" sz="1905" dirty="0" err="1">
                <a:latin typeface="Calibri" panose="020F0502020204030204" charset="0"/>
                <a:cs typeface="Calibri" panose="020F0502020204030204" charset="0"/>
                <a:sym typeface="+mn-ea"/>
              </a:rPr>
              <a:t>Yueming</a:t>
            </a:r>
            <a:r>
              <a:rPr lang="en-US" sz="1905" dirty="0">
                <a:latin typeface="Calibri" panose="020F0502020204030204" charset="0"/>
                <a:cs typeface="Calibri" panose="020F0502020204030204" charset="0"/>
                <a:sym typeface="+mn-ea"/>
              </a:rPr>
              <a:t> Jin</a:t>
            </a:r>
            <a:r>
              <a:rPr lang="en-US" sz="1905" baseline="30000" dirty="0"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sz="1905" dirty="0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US" sz="1905" dirty="0" err="1">
                <a:latin typeface="Calibri" panose="020F0502020204030204" charset="0"/>
                <a:cs typeface="Calibri" panose="020F0502020204030204" charset="0"/>
                <a:sym typeface="+mn-ea"/>
              </a:rPr>
              <a:t>Liansheng</a:t>
            </a:r>
            <a:r>
              <a:rPr lang="en-US" sz="1905" dirty="0">
                <a:latin typeface="Calibri" panose="020F0502020204030204" charset="0"/>
                <a:cs typeface="Calibri" panose="020F0502020204030204" charset="0"/>
                <a:sym typeface="+mn-ea"/>
              </a:rPr>
              <a:t> Wang</a:t>
            </a:r>
            <a:r>
              <a:rPr lang="en-US" sz="1905" baseline="30000" dirty="0">
                <a:latin typeface="Calibri" panose="020F0502020204030204" charset="0"/>
                <a:cs typeface="Calibri" panose="020F0502020204030204" charset="0"/>
                <a:sym typeface="+mn-ea"/>
              </a:rPr>
              <a:t>1,*</a:t>
            </a:r>
          </a:p>
        </p:txBody>
      </p:sp>
      <p:sp>
        <p:nvSpPr>
          <p:cNvPr id="4" name="矩形 3"/>
          <p:cNvSpPr/>
          <p:nvPr/>
        </p:nvSpPr>
        <p:spPr>
          <a:xfrm>
            <a:off x="746" y="6547526"/>
            <a:ext cx="1560439" cy="30980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70" b="1" dirty="0">
                <a:latin typeface="Calibri" panose="020F0502020204030204" charset="0"/>
                <a:cs typeface="Calibri" panose="020F0502020204030204" charset="0"/>
              </a:rPr>
              <a:t>MICCAI 2023</a:t>
            </a:r>
          </a:p>
        </p:txBody>
      </p:sp>
      <p:sp>
        <p:nvSpPr>
          <p:cNvPr id="6" name="矩形 5"/>
          <p:cNvSpPr/>
          <p:nvPr/>
        </p:nvSpPr>
        <p:spPr>
          <a:xfrm>
            <a:off x="1561186" y="6547526"/>
            <a:ext cx="9070301" cy="309803"/>
          </a:xfrm>
          <a:prstGeom prst="rect">
            <a:avLst/>
          </a:prstGeom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altLang="zh-CN" sz="1270" dirty="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Communication-Efficient Federated Skin Lesion Classification with Generalizable Dataset Distillation, T. Chen</a:t>
            </a:r>
          </a:p>
        </p:txBody>
      </p:sp>
      <p:sp>
        <p:nvSpPr>
          <p:cNvPr id="8" name="矩形 7"/>
          <p:cNvSpPr/>
          <p:nvPr/>
        </p:nvSpPr>
        <p:spPr>
          <a:xfrm>
            <a:off x="10631487" y="6546854"/>
            <a:ext cx="1560439" cy="3104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70" b="1" dirty="0">
                <a:latin typeface="Calibri" panose="020F0502020204030204" charset="0"/>
                <a:cs typeface="Calibri" panose="020F0502020204030204" charset="0"/>
              </a:rPr>
              <a:t>MICCAI2023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845786" y="3911045"/>
            <a:ext cx="8500425" cy="1367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70000"/>
              </a:lnSpc>
            </a:pPr>
            <a:r>
              <a:rPr lang="en-US" sz="1693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1 </a:t>
            </a:r>
            <a:r>
              <a:rPr lang="en-US" sz="169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Department of Computer Science at School of Informatics, Xiamen University, Xiamen, China</a:t>
            </a:r>
          </a:p>
          <a:p>
            <a:pPr algn="ctr" fontAlgn="auto">
              <a:lnSpc>
                <a:spcPct val="170000"/>
              </a:lnSpc>
            </a:pPr>
            <a:r>
              <a:rPr lang="en-US" sz="1693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2</a:t>
            </a:r>
            <a:r>
              <a:rPr lang="en-US" sz="1693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Department of Biomedical Engineering the Department of Electrical and Computer Engineering, National University of Singapore, Singapore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90D608-B762-D673-F91E-7CA973B6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56" y="329008"/>
            <a:ext cx="1536065" cy="15360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5ACB6F7-E657-15A8-2098-265FFD279225}"/>
              </a:ext>
            </a:extLst>
          </p:cNvPr>
          <p:cNvSpPr txBox="1"/>
          <p:nvPr/>
        </p:nvSpPr>
        <p:spPr>
          <a:xfrm>
            <a:off x="2509604" y="629647"/>
            <a:ext cx="7172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Communication-Efficient Federated Skin Lesion Classification with Generalizable Dataset Distillation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 </a:t>
            </a: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Experiments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029AD3-923A-2603-405B-5548D2F0549B}"/>
              </a:ext>
            </a:extLst>
          </p:cNvPr>
          <p:cNvSpPr txBox="1"/>
          <p:nvPr/>
        </p:nvSpPr>
        <p:spPr>
          <a:xfrm>
            <a:off x="447185" y="5930135"/>
            <a:ext cx="5773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</a:rPr>
              <a:t>Quantitive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 results on ISIC-2020 datasets with AUC,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F1 score,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Precision and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Recall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metrics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230702-B674-54A7-82DE-64A3C0A79C09}"/>
              </a:ext>
            </a:extLst>
          </p:cNvPr>
          <p:cNvSpPr txBox="1"/>
          <p:nvPr/>
        </p:nvSpPr>
        <p:spPr>
          <a:xfrm>
            <a:off x="6598961" y="3000170"/>
            <a:ext cx="5089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Significantly outperforms other federated dataset distillation methods with </a:t>
            </a:r>
            <a:r>
              <a:rPr lang="en-US" altLang="zh-CN" sz="2400" dirty="0">
                <a:solidFill>
                  <a:srgbClr val="FF0000"/>
                </a:solidFill>
              </a:rPr>
              <a:t>the same </a:t>
            </a:r>
            <a:r>
              <a:rPr lang="en-US" altLang="zh-CN" sz="2400" dirty="0" err="1">
                <a:solidFill>
                  <a:srgbClr val="FF0000"/>
                </a:solidFill>
              </a:rPr>
              <a:t>transmittion</a:t>
            </a:r>
            <a:r>
              <a:rPr lang="en-US" altLang="zh-CN" sz="2400" dirty="0">
                <a:solidFill>
                  <a:srgbClr val="FF0000"/>
                </a:solidFill>
              </a:rPr>
              <a:t> and distillation images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36734-6060-A85A-405F-B87CE0CDF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5" y="1800544"/>
            <a:ext cx="5523917" cy="39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993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 </a:t>
            </a: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Experiments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230702-B674-54A7-82DE-64A3C0A79C09}"/>
              </a:ext>
            </a:extLst>
          </p:cNvPr>
          <p:cNvSpPr txBox="1"/>
          <p:nvPr/>
        </p:nvSpPr>
        <p:spPr>
          <a:xfrm>
            <a:off x="6313288" y="2266305"/>
            <a:ext cx="50891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Our method achieves </a:t>
            </a:r>
            <a:r>
              <a:rPr lang="en-US" altLang="zh-CN" sz="2400" dirty="0">
                <a:solidFill>
                  <a:srgbClr val="FF0000"/>
                </a:solidFill>
              </a:rPr>
              <a:t>better AUC score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 compared with model trained by randomly sample the same number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Our model has </a:t>
            </a:r>
            <a:r>
              <a:rPr lang="en-US" altLang="zh-CN" sz="2400" dirty="0">
                <a:solidFill>
                  <a:srgbClr val="FF0000"/>
                </a:solidFill>
              </a:rPr>
              <a:t>almost the same performance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 but huge </a:t>
            </a:r>
            <a:r>
              <a:rPr lang="en-US" altLang="zh-CN" sz="2400" dirty="0">
                <a:solidFill>
                  <a:srgbClr val="FF0000"/>
                </a:solidFill>
              </a:rPr>
              <a:t>communication cost reduction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compared with </a:t>
            </a: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</a:rPr>
              <a:t>FedAvg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2EE0AC8-47CF-5004-01A8-8930E7B2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4" y="1505533"/>
            <a:ext cx="5232860" cy="52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864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10" y="-60325"/>
            <a:ext cx="12284710" cy="6978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9318" y="2509916"/>
            <a:ext cx="85733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We introduce a communication-efficient federated skin lesion classification framework using generalizable data distillation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We conduct experiments on ISIC-2020 dataset and demonstrate that our method outperforms other methods of all settings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39825" y="981710"/>
            <a:ext cx="58204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Calibri Bold" panose="020F0702030404030204" charset="0"/>
                <a:cs typeface="Calibri Bold" panose="020F0702030404030204" charset="0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9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87525" y="754380"/>
            <a:ext cx="5732948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THANKS FOR LISTENING!</a:t>
            </a:r>
          </a:p>
        </p:txBody>
      </p:sp>
      <p:sp>
        <p:nvSpPr>
          <p:cNvPr id="4" name="矩形 3"/>
          <p:cNvSpPr/>
          <p:nvPr/>
        </p:nvSpPr>
        <p:spPr>
          <a:xfrm>
            <a:off x="1263015" y="1058545"/>
            <a:ext cx="324485" cy="19450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263015" y="4690745"/>
            <a:ext cx="334772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926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31945" y="499110"/>
            <a:ext cx="52959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8000" b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 Bold" panose="020F0702030404030204" charset="0"/>
                <a:cs typeface="Calibri Bold" panose="020F0702030404030204" charset="0"/>
              </a:rPr>
              <a:t>CONTENT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78860" y="2107389"/>
            <a:ext cx="629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PART1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</a:rPr>
              <a:t>: Introduction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78860" y="3771180"/>
            <a:ext cx="529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PART3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</a:rPr>
              <a:t>: Experiments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78860" y="2939870"/>
            <a:ext cx="529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PART2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</a:rPr>
              <a:t>: Proposed Method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44F2D7-1E46-2A90-A1B1-2BD919114EE5}"/>
              </a:ext>
            </a:extLst>
          </p:cNvPr>
          <p:cNvSpPr txBox="1"/>
          <p:nvPr/>
        </p:nvSpPr>
        <p:spPr>
          <a:xfrm>
            <a:off x="3578860" y="4602490"/>
            <a:ext cx="529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PART4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</a:rPr>
              <a:t>: Conclusion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 </a:t>
            </a: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Introduction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2168" y="3298200"/>
            <a:ext cx="5325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Huge communication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High risk of privacy leakage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Possible distribution drifts inter clients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DF1529-2513-9A90-8FD6-CF6ED5DECBBF}"/>
              </a:ext>
            </a:extLst>
          </p:cNvPr>
          <p:cNvSpPr txBox="1"/>
          <p:nvPr/>
        </p:nvSpPr>
        <p:spPr>
          <a:xfrm>
            <a:off x="891816" y="1779905"/>
            <a:ext cx="975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Skin Lesion Classification Federated Learning Paradigm: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1DD3C9-6FE6-2513-1D95-0F6800F65FBC}"/>
              </a:ext>
            </a:extLst>
          </p:cNvPr>
          <p:cNvSpPr/>
          <p:nvPr/>
        </p:nvSpPr>
        <p:spPr>
          <a:xfrm>
            <a:off x="7623111" y="3341370"/>
            <a:ext cx="2174032" cy="998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Server</a:t>
            </a:r>
            <a:endParaRPr lang="zh-CN" altLang="en-US" sz="32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A442AD7-9C2B-2259-3D73-785D07544086}"/>
              </a:ext>
            </a:extLst>
          </p:cNvPr>
          <p:cNvSpPr/>
          <p:nvPr/>
        </p:nvSpPr>
        <p:spPr>
          <a:xfrm>
            <a:off x="5862735" y="5655362"/>
            <a:ext cx="1456055" cy="8864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 1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F1C2097-B003-8110-B45C-71B5DE5CDFC4}"/>
              </a:ext>
            </a:extLst>
          </p:cNvPr>
          <p:cNvSpPr/>
          <p:nvPr/>
        </p:nvSpPr>
        <p:spPr>
          <a:xfrm>
            <a:off x="7959013" y="5655362"/>
            <a:ext cx="1456055" cy="8864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 2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D75060E-B887-9D07-1660-83A9E1C0D390}"/>
              </a:ext>
            </a:extLst>
          </p:cNvPr>
          <p:cNvSpPr/>
          <p:nvPr/>
        </p:nvSpPr>
        <p:spPr>
          <a:xfrm>
            <a:off x="9974425" y="5655362"/>
            <a:ext cx="1456055" cy="8864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 m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887A979-3C7E-E04F-4C31-64B710898291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590763" y="4339745"/>
            <a:ext cx="1844111" cy="131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DC6097A-B3B4-468A-BB33-B3B18436C527}"/>
              </a:ext>
            </a:extLst>
          </p:cNvPr>
          <p:cNvCxnSpPr>
            <a:cxnSpLocks/>
          </p:cNvCxnSpPr>
          <p:nvPr/>
        </p:nvCxnSpPr>
        <p:spPr>
          <a:xfrm flipH="1" flipV="1">
            <a:off x="8696249" y="4339744"/>
            <a:ext cx="18902" cy="131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502D6BB-FA64-D6DC-1093-37FE9DC3806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241852" y="4363071"/>
            <a:ext cx="1460601" cy="129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CE0D8DD-BC49-ED90-A6A0-62C016895495}"/>
              </a:ext>
            </a:extLst>
          </p:cNvPr>
          <p:cNvCxnSpPr>
            <a:cxnSpLocks/>
          </p:cNvCxnSpPr>
          <p:nvPr/>
        </p:nvCxnSpPr>
        <p:spPr>
          <a:xfrm flipH="1">
            <a:off x="6334290" y="4339745"/>
            <a:ext cx="1867798" cy="13156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9A8DB8C-0C97-F04A-6349-D30D9E4886A5}"/>
              </a:ext>
            </a:extLst>
          </p:cNvPr>
          <p:cNvCxnSpPr>
            <a:cxnSpLocks/>
          </p:cNvCxnSpPr>
          <p:nvPr/>
        </p:nvCxnSpPr>
        <p:spPr>
          <a:xfrm>
            <a:off x="8551805" y="4363071"/>
            <a:ext cx="32837" cy="129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647B2A9-C230-DD42-C614-034EB5DC71A5}"/>
              </a:ext>
            </a:extLst>
          </p:cNvPr>
          <p:cNvCxnSpPr/>
          <p:nvPr/>
        </p:nvCxnSpPr>
        <p:spPr>
          <a:xfrm>
            <a:off x="9034726" y="4363071"/>
            <a:ext cx="1453480" cy="1292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6CEA320-5D70-0F08-A7EC-A69ADD651587}"/>
              </a:ext>
            </a:extLst>
          </p:cNvPr>
          <p:cNvCxnSpPr>
            <a:cxnSpLocks/>
          </p:cNvCxnSpPr>
          <p:nvPr/>
        </p:nvCxnSpPr>
        <p:spPr>
          <a:xfrm>
            <a:off x="6251510" y="2864498"/>
            <a:ext cx="1067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56F2EE5-9B76-E4B7-81CA-7941E8709F65}"/>
              </a:ext>
            </a:extLst>
          </p:cNvPr>
          <p:cNvSpPr txBox="1"/>
          <p:nvPr/>
        </p:nvSpPr>
        <p:spPr>
          <a:xfrm>
            <a:off x="7457555" y="2628937"/>
            <a:ext cx="112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Upload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09A7B85-9EA1-96AE-24BB-6A1B5E79A354}"/>
              </a:ext>
            </a:extLst>
          </p:cNvPr>
          <p:cNvCxnSpPr/>
          <p:nvPr/>
        </p:nvCxnSpPr>
        <p:spPr>
          <a:xfrm>
            <a:off x="8957388" y="2864498"/>
            <a:ext cx="1203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B23D5F3-3052-C0B9-1258-19C14C049293}"/>
              </a:ext>
            </a:extLst>
          </p:cNvPr>
          <p:cNvSpPr txBox="1"/>
          <p:nvPr/>
        </p:nvSpPr>
        <p:spPr>
          <a:xfrm>
            <a:off x="10195177" y="2633576"/>
            <a:ext cx="145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6"/>
                </a:solidFill>
              </a:rPr>
              <a:t>Download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 </a:t>
            </a: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Introduction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5382" y="3004969"/>
            <a:ext cx="5305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Motivation:</a:t>
            </a:r>
          </a:p>
          <a:p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Existing method FedD3 simply </a:t>
            </a:r>
            <a:r>
              <a:rPr lang="en-US" altLang="zh-CN" sz="2400" dirty="0">
                <a:solidFill>
                  <a:srgbClr val="FF0000"/>
                </a:solidFill>
              </a:rPr>
              <a:t>distills dataset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 for each client and uploads synthetic images </a:t>
            </a:r>
            <a:r>
              <a:rPr lang="en-US" altLang="zh-CN" sz="2400" dirty="0">
                <a:solidFill>
                  <a:srgbClr val="FF0000"/>
                </a:solidFill>
              </a:rPr>
              <a:t>in a single round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5AE8C6-D512-8B11-52FF-F2A0006C2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11" y="1977549"/>
            <a:ext cx="5535262" cy="41713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EEA2A5-DFEF-104D-B899-D7DF6CCDBD12}"/>
              </a:ext>
            </a:extLst>
          </p:cNvPr>
          <p:cNvSpPr txBox="1"/>
          <p:nvPr/>
        </p:nvSpPr>
        <p:spPr>
          <a:xfrm>
            <a:off x="8305132" y="6232656"/>
            <a:ext cx="142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(a) FedD3</a:t>
            </a:r>
          </a:p>
        </p:txBody>
      </p:sp>
    </p:spTree>
    <p:extLst>
      <p:ext uri="{BB962C8B-B14F-4D97-AF65-F5344CB8AC3E}">
        <p14:creationId xmlns:p14="http://schemas.microsoft.com/office/powerpoint/2010/main" val="21153811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 </a:t>
            </a: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Introduction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22" y="2741303"/>
            <a:ext cx="4928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Motivation:</a:t>
            </a:r>
          </a:p>
          <a:p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Existing method DSU </a:t>
            </a:r>
            <a:r>
              <a:rPr lang="en-US" altLang="zh-CN" sz="2400" dirty="0">
                <a:solidFill>
                  <a:srgbClr val="FF0000"/>
                </a:solidFill>
              </a:rPr>
              <a:t>resamples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feature statistics from Gaussian distribution and models each feature statistic </a:t>
            </a:r>
            <a:r>
              <a:rPr lang="en-US" altLang="zh-CN" sz="2400" dirty="0">
                <a:solidFill>
                  <a:srgbClr val="FF0000"/>
                </a:solidFill>
              </a:rPr>
              <a:t>with an uncertain distribution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EEA2A5-DFEF-104D-B899-D7DF6CCDBD12}"/>
              </a:ext>
            </a:extLst>
          </p:cNvPr>
          <p:cNvSpPr txBox="1"/>
          <p:nvPr/>
        </p:nvSpPr>
        <p:spPr>
          <a:xfrm>
            <a:off x="7953993" y="5794117"/>
            <a:ext cx="142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(b) DSU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AE8233-E8A7-FECF-58A0-6548C0E4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388" y="2500471"/>
            <a:ext cx="5777230" cy="29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3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 </a:t>
            </a: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Introduction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4080" y="2616495"/>
            <a:ext cx="4928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Motivation:</a:t>
            </a:r>
          </a:p>
          <a:p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Existing method DM </a:t>
            </a:r>
            <a:r>
              <a:rPr lang="en-US" altLang="zh-CN" sz="2400" dirty="0">
                <a:solidFill>
                  <a:srgbClr val="FF0000"/>
                </a:solidFill>
              </a:rPr>
              <a:t>randomly sample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 real and synthetic data and </a:t>
            </a:r>
            <a:r>
              <a:rPr lang="en-US" altLang="zh-CN" sz="2400" dirty="0">
                <a:solidFill>
                  <a:srgbClr val="FF0000"/>
                </a:solidFill>
              </a:rPr>
              <a:t>embed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 them. DM learns the synthetic data by </a:t>
            </a:r>
            <a:r>
              <a:rPr lang="en-US" altLang="zh-CN" sz="2400" dirty="0">
                <a:solidFill>
                  <a:srgbClr val="FF0000"/>
                </a:solidFill>
              </a:rPr>
              <a:t>minimizing the distribution discrepancy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 between real and synthetic data in embedding spaces.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EEA2A5-DFEF-104D-B899-D7DF6CCDBD12}"/>
              </a:ext>
            </a:extLst>
          </p:cNvPr>
          <p:cNvSpPr txBox="1"/>
          <p:nvPr/>
        </p:nvSpPr>
        <p:spPr>
          <a:xfrm>
            <a:off x="8131275" y="5295288"/>
            <a:ext cx="142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(c) DM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FCAB80-7BF5-BD2C-94B1-1E4F88936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03" y="3230352"/>
            <a:ext cx="43434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754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 </a:t>
            </a: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Proposed Method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968B67-4D47-79B4-21C4-306B3699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57" y="1787083"/>
            <a:ext cx="8977849" cy="49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70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 </a:t>
            </a: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Proposed Method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8E0B44-8DCF-7033-B46B-D63A4B70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390" y="1769281"/>
            <a:ext cx="3927700" cy="4410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029AD3-923A-2603-405B-5548D2F0549B}"/>
              </a:ext>
            </a:extLst>
          </p:cNvPr>
          <p:cNvSpPr txBox="1"/>
          <p:nvPr/>
        </p:nvSpPr>
        <p:spPr>
          <a:xfrm>
            <a:off x="7944663" y="6321964"/>
            <a:ext cx="264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Distillation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230702-B674-54A7-82DE-64A3C0A79C09}"/>
                  </a:ext>
                </a:extLst>
              </p:cNvPr>
              <p:cNvSpPr txBox="1"/>
              <p:nvPr/>
            </p:nvSpPr>
            <p:spPr>
              <a:xfrm>
                <a:off x="594962" y="3011362"/>
                <a:ext cx="542607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1">
                        <a:lumMod val="75000"/>
                      </a:schemeClr>
                    </a:solidFill>
                  </a:rPr>
                  <a:t>Sample real data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400" dirty="0">
                    <a:solidFill>
                      <a:schemeClr val="accent1">
                        <a:lumMod val="75000"/>
                      </a:schemeClr>
                    </a:solidFill>
                  </a:rPr>
                  <a:t> for each class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1">
                        <a:lumMod val="75000"/>
                      </a:schemeClr>
                    </a:solidFill>
                  </a:rPr>
                  <a:t>Calculate the mean and variance of the distribution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1">
                        <a:lumMod val="75000"/>
                      </a:schemeClr>
                    </a:solidFill>
                  </a:rPr>
                  <a:t>Randomly sample new feature statistics from the estimated distribution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accent1">
                        <a:lumMod val="75000"/>
                      </a:schemeClr>
                    </a:solidFill>
                  </a:rPr>
                  <a:t>Similar with DM, we obtain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solidFill>
                      <a:schemeClr val="accent1">
                        <a:lumMod val="75000"/>
                      </a:schemeClr>
                    </a:solidFill>
                  </a:rPr>
                  <a:t> by minimizing the distribution discrepancy between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400" b="0" dirty="0">
                    <a:solidFill>
                      <a:schemeClr val="accent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sz="24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2230702-B674-54A7-82DE-64A3C0A7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62" y="3011362"/>
                <a:ext cx="5426075" cy="3046988"/>
              </a:xfrm>
              <a:prstGeom prst="rect">
                <a:avLst/>
              </a:prstGeom>
              <a:blipFill>
                <a:blip r:embed="rId4"/>
                <a:stretch>
                  <a:fillRect l="-1573" t="-1600" r="-2809" b="-3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1A2C57-1990-F523-649D-AF539669BC2E}"/>
                  </a:ext>
                </a:extLst>
              </p:cNvPr>
              <p:cNvSpPr txBox="1"/>
              <p:nvPr/>
            </p:nvSpPr>
            <p:spPr>
              <a:xfrm>
                <a:off x="951613" y="1866281"/>
                <a:ext cx="264558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1">
                        <a:lumMod val="75000"/>
                      </a:schemeClr>
                    </a:solidFill>
                  </a:rPr>
                  <a:t>Synthetic data: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sz="24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altLang="zh-CN" sz="2400" b="0" dirty="0">
                    <a:solidFill>
                      <a:schemeClr val="accent1">
                        <a:lumMod val="75000"/>
                      </a:schemeClr>
                    </a:solidFill>
                  </a:rPr>
                  <a:t>Real data: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sz="24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1A2C57-1990-F523-649D-AF539669B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13" y="1866281"/>
                <a:ext cx="2645582" cy="830997"/>
              </a:xfrm>
              <a:prstGeom prst="rect">
                <a:avLst/>
              </a:prstGeom>
              <a:blipFill>
                <a:blip r:embed="rId5"/>
                <a:stretch>
                  <a:fillRect l="-3456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5135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 </a:t>
            </a: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Proposed Method</a:t>
            </a:r>
            <a:endParaRPr 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029AD3-923A-2603-405B-5548D2F0549B}"/>
              </a:ext>
            </a:extLst>
          </p:cNvPr>
          <p:cNvSpPr txBox="1"/>
          <p:nvPr/>
        </p:nvSpPr>
        <p:spPr>
          <a:xfrm>
            <a:off x="8563110" y="2595862"/>
            <a:ext cx="252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One shot federated Process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230702-B674-54A7-82DE-64A3C0A79C09}"/>
              </a:ext>
            </a:extLst>
          </p:cNvPr>
          <p:cNvSpPr txBox="1"/>
          <p:nvPr/>
        </p:nvSpPr>
        <p:spPr>
          <a:xfrm>
            <a:off x="1509362" y="4951683"/>
            <a:ext cx="9715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Each client uploads synthetic images optimized by local data in a single 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Obtain global model at the server by training based on synthetic data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7654F0-A6BC-D9D6-78EE-E9AC09A81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3" y="1844973"/>
            <a:ext cx="7130964" cy="23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730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409</Words>
  <Application>Microsoft Office PowerPoint</Application>
  <PresentationFormat>宽屏</PresentationFormat>
  <Paragraphs>65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Arial</vt:lpstr>
      <vt:lpstr>Calibri</vt:lpstr>
      <vt:lpstr>Calibri Bold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chenzhonghong</dc:creator>
  <cp:lastModifiedBy>Yuchen Tian</cp:lastModifiedBy>
  <cp:revision>21</cp:revision>
  <dcterms:created xsi:type="dcterms:W3CDTF">2022-03-19T11:25:28Z</dcterms:created>
  <dcterms:modified xsi:type="dcterms:W3CDTF">2023-10-11T02:57:31Z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